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C4BFF-0499-2A43-94BC-0F39010BAC3F}" type="datetimeFigureOut">
              <a:rPr lang="en-US" smtClean="0"/>
              <a:t>4/7/22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A2EA8-D60A-1748-A425-AD089DCC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0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A2EA8-D60A-1748-A425-AD089DCCB7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54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A2EA8-D60A-1748-A425-AD089DCCB7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1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93DED-5086-544F-A824-A15BD9BAD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60414-DAAC-824B-9253-8DEA3F657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63B55-0C0B-CA42-8553-2F1FD0E4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3BF54-AE25-5643-9F6F-C6CD1F993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F9E71-7E02-D748-B2BE-C6EAC4845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7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048FC-1DC4-E844-B218-6AB9892D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907BC9-85F9-974A-ADEA-4A6817CFE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F454F-5BEA-844A-822A-92E84813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2D0F4-F80F-9D4F-B44A-009C0F021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52A00-88D4-B045-8EA7-A913D09B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B3CCF8-BA8E-8147-B7BA-84941422F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B5E81-5EE9-4840-934A-B0048CDBB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913DA-D1CB-4D4D-A10C-6474A5D53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B2AD2-414D-A947-B290-3A1A870E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006F8-8624-DC49-AFA3-D373C96D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26DC3-C8B3-C041-8CEC-2BA76E3D9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700DF-DED6-0F49-B93B-4B7957686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CF7C4-CE7D-4947-AC36-9A72B4AF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0E995-BAA3-4B45-A031-C7402048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3B2A5-9551-CF47-BF76-44247ACD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8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F38CD-33FE-B046-AEB5-9F3456FC8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6EADE-44DC-184E-95DA-2A744775B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E992-BBEC-DC4C-9D00-B7FCCE6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FD3EF-5AF2-6B40-80B3-4E91DE90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E336E-BD9D-4F46-9710-70F978FA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3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6AD77-6E92-0E4C-B6A4-F5EE8B37B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436B4-14DF-FE42-938F-A7CD6FCC5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C924F-FAB3-1D46-BB6F-525B658A0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65EEE-A998-0643-B79A-3DEA00016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26472-F805-0640-BB53-4096A2EC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BA2D0-0E85-214F-ACDB-9FA18757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28752-A3B0-BD4B-8A3F-98312AD7A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54BED-B17A-884F-947D-86F78B046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986A2-D836-9343-B395-7EAF69214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D5653A-4B7B-1F41-A2E5-0C286A26D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ED6ED2-3AC0-9547-AAB0-C242572BD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C03C34-375E-B64E-968E-6C0DCF21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B0FEFD-927F-FC4D-AF58-0016E4984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92F1B0-DDE7-BE43-A737-A56B6F44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9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6C873-4657-6F48-9C5E-7796022F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9BB5D0-469F-8C47-9275-2D863448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6C736E-C66E-EE41-8B5B-AC610537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1F53F-76AD-4E4A-9458-8F0C96F1A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1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68F07-EF83-1C41-8B4F-504B5ACBC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6C35F0-3188-6C4C-83C6-AAEFBA580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69078-2D21-724D-8B21-8EA9D0BD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D55AA-E937-884A-A959-615415D7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1A4F-ACB9-1B41-B22C-C7109F3D0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C4FF9-C6C7-C74C-8941-53B4C1B45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0E752-970B-6645-8AAA-1CAC62D7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56D30-12BA-3F46-B1D9-1E548787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00101-6A5E-3146-A043-FF06A7DCE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9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DEC98-E571-B242-BFC1-8D930B42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933286-FF5A-F740-B3A3-EFD2FAAB2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59AD5-393C-6F48-A679-A052A4027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8E498-F72F-064C-A2B9-294D3F48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33317-48C1-DB40-887F-754BBA71A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021CB-8BB1-3C4E-BAA3-4CD11E2D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0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6E8340-8AEF-6447-B1A9-F52DDE27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4A315-0C09-6847-8A10-DF6CF36E4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1D463-2F97-6C4B-88F2-2C4D05896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4/7/22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DADE1-4B28-1F4D-8665-232A5E6BC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2EAED-C3AA-7542-B0EE-98E90A31E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936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68D92-77AD-D343-9ACD-B5E1880B9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9276"/>
            <a:ext cx="4500561" cy="4259814"/>
          </a:xfrm>
        </p:spPr>
        <p:txBody>
          <a:bodyPr>
            <a:normAutofit/>
          </a:bodyPr>
          <a:lstStyle/>
          <a:p>
            <a:r>
              <a:rPr lang="en-US" sz="7500" dirty="0"/>
              <a:t>SKYSURF AWS Processing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A1F94-A671-2E44-8928-F5C95460A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988476"/>
            <a:ext cx="4500561" cy="1320249"/>
          </a:xfrm>
        </p:spPr>
        <p:txBody>
          <a:bodyPr>
            <a:normAutofit/>
          </a:bodyPr>
          <a:lstStyle/>
          <a:p>
            <a:r>
              <a:rPr lang="en-US" dirty="0"/>
              <a:t>Daniel Henningsen</a:t>
            </a:r>
            <a:br>
              <a:rPr lang="en-US" dirty="0"/>
            </a:br>
            <a:r>
              <a:rPr lang="en-US" dirty="0"/>
              <a:t>Mentors: </a:t>
            </a:r>
            <a:r>
              <a:rPr lang="en-US" dirty="0" err="1"/>
              <a:t>Rogier</a:t>
            </a:r>
            <a:r>
              <a:rPr lang="en-US" dirty="0"/>
              <a:t> Windhorst and Timothy Carleton</a:t>
            </a:r>
          </a:p>
        </p:txBody>
      </p:sp>
      <p:pic>
        <p:nvPicPr>
          <p:cNvPr id="7" name="Picture 6" descr="A picture containing text, compact disk&#10;&#10;Description automatically generated">
            <a:extLst>
              <a:ext uri="{FF2B5EF4-FFF2-40B4-BE49-F238E27FC236}">
                <a16:creationId xmlns:a16="http://schemas.microsoft.com/office/drawing/2014/main" id="{F84494C5-28E9-0745-8EF4-337B9FCD6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916" y="540000"/>
            <a:ext cx="5768725" cy="576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2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00B5-37F0-EF45-A3CD-4C687956E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SKYSURF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D67B6-3A5E-AA4C-8245-8B76F9243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Largest Hubble Space Telescope (HST) archive program to date.</a:t>
            </a:r>
          </a:p>
          <a:p>
            <a:r>
              <a:rPr lang="en-US" dirty="0"/>
              <a:t>Focused on classifying level of diffuse optical background in light UV to near-IR</a:t>
            </a:r>
          </a:p>
          <a:p>
            <a:r>
              <a:rPr lang="en-US" dirty="0"/>
              <a:t>Two sides of program:</a:t>
            </a:r>
          </a:p>
          <a:p>
            <a:pPr lvl="1"/>
            <a:r>
              <a:rPr lang="en-US" dirty="0"/>
              <a:t>All surface background brightness measurement.</a:t>
            </a:r>
          </a:p>
          <a:p>
            <a:pPr lvl="1"/>
            <a:r>
              <a:rPr lang="en-US" dirty="0"/>
              <a:t>Low-surface brightness object counts.</a:t>
            </a:r>
          </a:p>
        </p:txBody>
      </p:sp>
      <p:pic>
        <p:nvPicPr>
          <p:cNvPr id="1026" name="Picture 2" descr="The electromagnetic spectrum">
            <a:extLst>
              <a:ext uri="{FF2B5EF4-FFF2-40B4-BE49-F238E27FC236}">
                <a16:creationId xmlns:a16="http://schemas.microsoft.com/office/drawing/2014/main" id="{28A223D7-C8A1-EE42-A16B-0815179AA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725" y="4295658"/>
            <a:ext cx="5877696" cy="218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8400EC-AE06-C943-B52B-EECD3685F7B4}"/>
              </a:ext>
            </a:extLst>
          </p:cNvPr>
          <p:cNvSpPr txBox="1"/>
          <p:nvPr/>
        </p:nvSpPr>
        <p:spPr>
          <a:xfrm>
            <a:off x="6667497" y="6488470"/>
            <a:ext cx="2744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2"/>
                </a:solidFill>
                <a:effectLst/>
              </a:rPr>
              <a:t>Image Credit: </a:t>
            </a:r>
            <a:r>
              <a:rPr lang="en-US" i="1" dirty="0" err="1">
                <a:solidFill>
                  <a:schemeClr val="tx2"/>
                </a:solidFill>
                <a:effectLst/>
              </a:rPr>
              <a:t>Metrohm</a:t>
            </a:r>
            <a:r>
              <a:rPr lang="en-US" i="1" dirty="0">
                <a:solidFill>
                  <a:schemeClr val="tx2"/>
                </a:solidFill>
                <a:effectLst/>
              </a:rPr>
              <a:t> AG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1560B-C612-824E-89FF-C2CCC2B2A389}"/>
              </a:ext>
            </a:extLst>
          </p:cNvPr>
          <p:cNvSpPr txBox="1"/>
          <p:nvPr/>
        </p:nvSpPr>
        <p:spPr>
          <a:xfrm>
            <a:off x="0" y="6486096"/>
            <a:ext cx="12093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Daniel Henningsen</a:t>
            </a:r>
            <a:r>
              <a:rPr lang="en-US" dirty="0"/>
              <a:t> 								                </a:t>
            </a:r>
            <a:r>
              <a:rPr lang="en-US" sz="1800" b="0" i="1" u="none" strike="noStrike" dirty="0">
                <a:effectLst/>
                <a:latin typeface="Arial" panose="020B0604020202020204" pitchFamily="34" charset="0"/>
              </a:rPr>
              <a:t>djhenni1@asu.edu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775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7FA00-D2FA-884F-A5F9-F2FA296D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ProFound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0C0A4-6D7C-F949-B31E-DFDE65C47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3876" cy="4351338"/>
          </a:xfrm>
        </p:spPr>
        <p:txBody>
          <a:bodyPr/>
          <a:lstStyle/>
          <a:p>
            <a:r>
              <a:rPr lang="en-US" dirty="0"/>
              <a:t>Measures the background of HST images.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Masks bright objects (image) and calculates the background background from the image by looking at brightness of remaining pixels.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401E243-D0C1-8943-B47C-621F4983C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2" r="57"/>
          <a:stretch/>
        </p:blipFill>
        <p:spPr bwMode="auto">
          <a:xfrm>
            <a:off x="7267844" y="1027906"/>
            <a:ext cx="4534895" cy="451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49C1AB-2083-8640-855F-21BE4CA19E28}"/>
              </a:ext>
            </a:extLst>
          </p:cNvPr>
          <p:cNvSpPr txBox="1"/>
          <p:nvPr/>
        </p:nvSpPr>
        <p:spPr>
          <a:xfrm>
            <a:off x="0" y="6486096"/>
            <a:ext cx="12093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Daniel Henningsen</a:t>
            </a:r>
            <a:r>
              <a:rPr lang="en-US" dirty="0"/>
              <a:t> 								                </a:t>
            </a:r>
            <a:r>
              <a:rPr lang="en-US" sz="1800" b="0" i="1" u="none" strike="noStrike" dirty="0">
                <a:effectLst/>
                <a:latin typeface="Arial" panose="020B0604020202020204" pitchFamily="34" charset="0"/>
              </a:rPr>
              <a:t>djhenni1@asu.edu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670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6A1B-C3E2-2E46-B26A-FD626E791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AstroDrizzle</a:t>
            </a:r>
            <a:endParaRPr lang="en-US" dirty="0"/>
          </a:p>
        </p:txBody>
      </p:sp>
      <p:pic>
        <p:nvPicPr>
          <p:cNvPr id="5" name="Content Placeholder 4" descr="A picture containing outdoor object, night, star, night sky&#10;&#10;Description automatically generated">
            <a:extLst>
              <a:ext uri="{FF2B5EF4-FFF2-40B4-BE49-F238E27FC236}">
                <a16:creationId xmlns:a16="http://schemas.microsoft.com/office/drawing/2014/main" id="{5685B49A-EEDA-5B4B-A29F-00DDACF2D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3456" y="844850"/>
            <a:ext cx="5124405" cy="5168299"/>
          </a:xfr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F54401C-4FA8-2649-B5BB-FA4333FC1B45}"/>
              </a:ext>
            </a:extLst>
          </p:cNvPr>
          <p:cNvSpPr txBox="1">
            <a:spLocks/>
          </p:cNvSpPr>
          <p:nvPr/>
        </p:nvSpPr>
        <p:spPr>
          <a:xfrm>
            <a:off x="838200" y="1723489"/>
            <a:ext cx="58838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907E7D7-4A66-0442-AA90-0B2B2C702F7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8838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Drizzles together images from same HST visit to create a longer exposure and deeper image to detect fainter objects.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After drizzling and taking </a:t>
            </a:r>
            <a:r>
              <a:rPr lang="en-US" dirty="0" err="1"/>
              <a:t>ProFound’s</a:t>
            </a:r>
            <a:r>
              <a:rPr lang="en-US" dirty="0"/>
              <a:t> sky brightness values into account, Source Extractor will be able to count low-surface brightness objects.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0F17CA-2F55-8D44-A1FE-2ED1306CFCA9}"/>
              </a:ext>
            </a:extLst>
          </p:cNvPr>
          <p:cNvSpPr txBox="1"/>
          <p:nvPr/>
        </p:nvSpPr>
        <p:spPr>
          <a:xfrm>
            <a:off x="0" y="6486096"/>
            <a:ext cx="12093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Daniel Henningsen</a:t>
            </a:r>
            <a:r>
              <a:rPr lang="en-US" dirty="0"/>
              <a:t> 								                </a:t>
            </a:r>
            <a:r>
              <a:rPr lang="en-US" sz="1800" b="0" i="1" u="none" strike="noStrike" dirty="0">
                <a:effectLst/>
                <a:latin typeface="Arial" panose="020B0604020202020204" pitchFamily="34" charset="0"/>
              </a:rPr>
              <a:t>djhenni1@asu.edu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81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1216B-253D-4645-A6F1-7AE3A1994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Web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398E6-E1C1-9644-912A-FA5DA9967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8058" cy="4351338"/>
          </a:xfrm>
        </p:spPr>
        <p:txBody>
          <a:bodyPr/>
          <a:lstStyle/>
          <a:p>
            <a:r>
              <a:rPr lang="en-US" dirty="0"/>
              <a:t>Needed a way to run </a:t>
            </a:r>
            <a:r>
              <a:rPr lang="en-US" dirty="0" err="1"/>
              <a:t>ProFound</a:t>
            </a:r>
            <a:r>
              <a:rPr lang="en-US" dirty="0"/>
              <a:t> and </a:t>
            </a:r>
            <a:r>
              <a:rPr lang="en-US" dirty="0" err="1"/>
              <a:t>AstroDrizzle</a:t>
            </a:r>
            <a:r>
              <a:rPr lang="en-US" dirty="0"/>
              <a:t> on over 57,000 datasets.</a:t>
            </a:r>
          </a:p>
          <a:p>
            <a:endParaRPr lang="en-US" dirty="0"/>
          </a:p>
          <a:p>
            <a:r>
              <a:rPr lang="en-US" dirty="0"/>
              <a:t>Turned to AWS cloud computing to solve this issue.</a:t>
            </a:r>
          </a:p>
          <a:p>
            <a:endParaRPr lang="en-US" dirty="0"/>
          </a:p>
          <a:p>
            <a:r>
              <a:rPr lang="en-US" dirty="0"/>
              <a:t>Needed to figure out how to minimize the cost of renting and running an AWS cloud computer(s).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00013D1-6EF6-0F43-B82D-D653E0223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78" y="1987584"/>
            <a:ext cx="4804719" cy="288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E974B6-98B7-3844-8A5C-ECD3272D1ED1}"/>
              </a:ext>
            </a:extLst>
          </p:cNvPr>
          <p:cNvSpPr txBox="1"/>
          <p:nvPr/>
        </p:nvSpPr>
        <p:spPr>
          <a:xfrm>
            <a:off x="7092778" y="4969691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Image Credit: Amazon Web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4E5F7-2DCB-CA48-BC77-FB372A0CA0D9}"/>
              </a:ext>
            </a:extLst>
          </p:cNvPr>
          <p:cNvSpPr txBox="1"/>
          <p:nvPr/>
        </p:nvSpPr>
        <p:spPr>
          <a:xfrm>
            <a:off x="0" y="6486096"/>
            <a:ext cx="12093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Daniel Henningsen</a:t>
            </a:r>
            <a:r>
              <a:rPr lang="en-US" dirty="0"/>
              <a:t> 								                </a:t>
            </a:r>
            <a:r>
              <a:rPr lang="en-US" sz="1800" b="0" i="1" u="none" strike="noStrike" dirty="0">
                <a:effectLst/>
                <a:latin typeface="Arial" panose="020B0604020202020204" pitchFamily="34" charset="0"/>
              </a:rPr>
              <a:t>djhenni1@asu.edu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426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BDEB1-FA9B-254B-96EB-30AF1AD3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A5AE1-A792-204E-8304-2531ECAAF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7951" cy="4351338"/>
          </a:xfrm>
        </p:spPr>
        <p:txBody>
          <a:bodyPr/>
          <a:lstStyle/>
          <a:p>
            <a:r>
              <a:rPr lang="en-US" dirty="0"/>
              <a:t>Tested two AWS setups:</a:t>
            </a:r>
          </a:p>
          <a:p>
            <a:pPr lvl="1"/>
            <a:r>
              <a:rPr lang="en-US" dirty="0"/>
              <a:t>16 GB RAM</a:t>
            </a:r>
          </a:p>
          <a:p>
            <a:pPr lvl="1"/>
            <a:r>
              <a:rPr lang="en-US" dirty="0"/>
              <a:t>32 GB RAM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Could run two images at a time by processing them in parallel on the 32 GB computer vs renting two 16 GB computers.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DE35901-E8D8-1A49-9137-7707BE9C2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582" y="1690688"/>
            <a:ext cx="4648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A75B326-FAA3-8948-AED3-CA9A30FFE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583" y="3895301"/>
            <a:ext cx="4648199" cy="146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7E603E-BF54-4747-B3DB-334655C2EC12}"/>
              </a:ext>
            </a:extLst>
          </p:cNvPr>
          <p:cNvSpPr txBox="1"/>
          <p:nvPr/>
        </p:nvSpPr>
        <p:spPr>
          <a:xfrm>
            <a:off x="7092778" y="5451605"/>
            <a:ext cx="4261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32 GB RAM Computer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0177D-345B-904D-8D58-AE694E302AFA}"/>
              </a:ext>
            </a:extLst>
          </p:cNvPr>
          <p:cNvSpPr txBox="1"/>
          <p:nvPr/>
        </p:nvSpPr>
        <p:spPr>
          <a:xfrm>
            <a:off x="7092778" y="3225534"/>
            <a:ext cx="4127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16 GB RAM Computer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624A9-AF76-A547-8DC8-4B41288FC79A}"/>
              </a:ext>
            </a:extLst>
          </p:cNvPr>
          <p:cNvSpPr txBox="1"/>
          <p:nvPr/>
        </p:nvSpPr>
        <p:spPr>
          <a:xfrm>
            <a:off x="0" y="6486096"/>
            <a:ext cx="12093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Daniel Henningsen</a:t>
            </a:r>
            <a:r>
              <a:rPr lang="en-US" dirty="0"/>
              <a:t> 								                </a:t>
            </a:r>
            <a:r>
              <a:rPr lang="en-US" sz="1800" b="0" i="1" u="none" strike="noStrike" dirty="0">
                <a:effectLst/>
                <a:latin typeface="Arial" panose="020B0604020202020204" pitchFamily="34" charset="0"/>
              </a:rPr>
              <a:t>djhenni1@asu.edu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1728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60B19-F092-9343-8761-2A0FEFB9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&amp;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32598-B235-784F-9CCA-6D3729DA7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71089"/>
          </a:xfrm>
        </p:spPr>
        <p:txBody>
          <a:bodyPr/>
          <a:lstStyle/>
          <a:p>
            <a:r>
              <a:rPr lang="en-US" dirty="0"/>
              <a:t>Mass </a:t>
            </a:r>
            <a:r>
              <a:rPr lang="en-US" dirty="0" err="1"/>
              <a:t>ProFound</a:t>
            </a:r>
            <a:r>
              <a:rPr lang="en-US" dirty="0"/>
              <a:t> processing took 50 days to complete. </a:t>
            </a:r>
          </a:p>
          <a:p>
            <a:r>
              <a:rPr lang="en-US" dirty="0"/>
              <a:t>AWS turned out to be a great solution for processing the large amount of data we had to work with. In addition to running </a:t>
            </a:r>
            <a:r>
              <a:rPr lang="en-US" dirty="0" err="1"/>
              <a:t>ProFound</a:t>
            </a:r>
            <a:r>
              <a:rPr lang="en-US" dirty="0"/>
              <a:t>.</a:t>
            </a:r>
            <a:endParaRPr lang="en-US" dirty="0">
              <a:effectLst/>
            </a:endParaRPr>
          </a:p>
          <a:p>
            <a:r>
              <a:rPr lang="en-US" dirty="0"/>
              <a:t>Mass </a:t>
            </a:r>
            <a:r>
              <a:rPr lang="en-US" dirty="0" err="1"/>
              <a:t>AstroDrizzle</a:t>
            </a:r>
            <a:r>
              <a:rPr lang="en-US" dirty="0"/>
              <a:t> processing begun in early April and will take a similar amount of time to finish.</a:t>
            </a:r>
          </a:p>
        </p:txBody>
      </p:sp>
      <p:pic>
        <p:nvPicPr>
          <p:cNvPr id="6146" name="Picture 2" descr="Arizona NASA Vertical Text">
            <a:extLst>
              <a:ext uri="{FF2B5EF4-FFF2-40B4-BE49-F238E27FC236}">
                <a16:creationId xmlns:a16="http://schemas.microsoft.com/office/drawing/2014/main" id="{4CB49F83-36DF-B743-9460-4F34764CA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740" y="4473145"/>
            <a:ext cx="1732350" cy="231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KYSURF logo">
            <a:extLst>
              <a:ext uri="{FF2B5EF4-FFF2-40B4-BE49-F238E27FC236}">
                <a16:creationId xmlns:a16="http://schemas.microsoft.com/office/drawing/2014/main" id="{8239A23B-5B31-BA4C-85ED-C9479B238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779" y="4473146"/>
            <a:ext cx="2312687" cy="231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F9ACB0-DCF4-BA4C-A2E8-D1531175D092}"/>
              </a:ext>
            </a:extLst>
          </p:cNvPr>
          <p:cNvSpPr txBox="1"/>
          <p:nvPr/>
        </p:nvSpPr>
        <p:spPr>
          <a:xfrm>
            <a:off x="3189074" y="4731651"/>
            <a:ext cx="60980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1200"/>
              </a:spcAft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Daniel Henningsen</a:t>
            </a:r>
            <a:endParaRPr lang="en-US" sz="200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1200"/>
              </a:spcAft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Arizona State University</a:t>
            </a:r>
            <a:endParaRPr lang="en-US" sz="200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1200"/>
              </a:spcAft>
            </a:pPr>
            <a:br>
              <a:rPr lang="en-US" sz="2000" dirty="0"/>
            </a:b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Contact: djhenni1@asu.edu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39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</TotalTime>
  <Words>383</Words>
  <Application>Microsoft Macintosh PowerPoint</Application>
  <PresentationFormat>Widescreen</PresentationFormat>
  <Paragraphs>46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SKYSURF AWS Processing</vt:lpstr>
      <vt:lpstr>SKYSURF</vt:lpstr>
      <vt:lpstr>ProFound</vt:lpstr>
      <vt:lpstr>AstroDrizzle</vt:lpstr>
      <vt:lpstr>Amazon Web Services</vt:lpstr>
      <vt:lpstr>Speed Tests</vt:lpstr>
      <vt:lpstr>Results &amp;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SKYSURF AWS Processing</dc:title>
  <dc:creator>Daniel Henningsen (Student)</dc:creator>
  <cp:lastModifiedBy>Daniel Henningsen (Student)</cp:lastModifiedBy>
  <cp:revision>2</cp:revision>
  <dcterms:created xsi:type="dcterms:W3CDTF">2022-04-08T06:20:43Z</dcterms:created>
  <dcterms:modified xsi:type="dcterms:W3CDTF">2022-04-09T06:03:20Z</dcterms:modified>
</cp:coreProperties>
</file>